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92" r:id="rId3"/>
    <p:sldId id="294" r:id="rId4"/>
    <p:sldId id="293" r:id="rId5"/>
    <p:sldId id="277" r:id="rId6"/>
    <p:sldId id="278" r:id="rId7"/>
    <p:sldId id="295" r:id="rId8"/>
    <p:sldId id="312" r:id="rId9"/>
    <p:sldId id="313" r:id="rId10"/>
    <p:sldId id="300" r:id="rId11"/>
    <p:sldId id="302" r:id="rId12"/>
    <p:sldId id="304" r:id="rId13"/>
    <p:sldId id="303" r:id="rId14"/>
    <p:sldId id="298" r:id="rId15"/>
    <p:sldId id="299" r:id="rId16"/>
    <p:sldId id="296" r:id="rId17"/>
    <p:sldId id="288" r:id="rId18"/>
    <p:sldId id="289" r:id="rId19"/>
    <p:sldId id="28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 autoAdjust="0"/>
    <p:restoredTop sz="94607" autoAdjust="0"/>
  </p:normalViewPr>
  <p:slideViewPr>
    <p:cSldViewPr>
      <p:cViewPr varScale="1">
        <p:scale>
          <a:sx n="81" d="100"/>
          <a:sy n="81" d="100"/>
        </p:scale>
        <p:origin x="-1056" y="-90"/>
      </p:cViewPr>
      <p:guideLst>
        <p:guide orient="horz" pos="216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F4D01-22F0-4D58-A865-76166B701AD4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89BB9-AB82-480D-AF00-DEA15C18000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A7F71-674E-4DDF-86BA-3A74E9529AAC}" type="datetimeFigureOut">
              <a:rPr lang="en-US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B14E9-05C8-4B81-89B1-5389A985DB75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d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jpeg"/><Relationship Id="rId1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17" y="2635136"/>
            <a:ext cx="8229600" cy="129614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lvl="0">
              <a:defRPr/>
            </a:pPr>
            <a:br>
              <a:rPr lang="en-IN" b="1" dirty="0" smtClean="0">
                <a:solidFill>
                  <a:schemeClr val="dk1"/>
                </a:solidFill>
                <a:latin typeface="Comic Sans MS" panose="030F0702030302020204" pitchFamily="66" charset="0"/>
              </a:rPr>
            </a:br>
            <a:r>
              <a:rPr lang="en-IN" b="1" dirty="0" smtClean="0">
                <a:solidFill>
                  <a:schemeClr val="dk1"/>
                </a:solidFill>
                <a:latin typeface="Comic Sans MS" panose="030F0702030302020204" pitchFamily="66" charset="0"/>
              </a:rPr>
              <a:t>Primer to Computer Aided Drug Design - </a:t>
            </a:r>
            <a:r>
              <a:rPr lang="en-IN" b="1" i="1" dirty="0" smtClean="0">
                <a:solidFill>
                  <a:schemeClr val="dk1"/>
                </a:solidFill>
                <a:latin typeface="Comic Sans MS" panose="030F0702030302020204" pitchFamily="66" charset="0"/>
              </a:rPr>
              <a:t>Insilico </a:t>
            </a:r>
            <a:r>
              <a:rPr lang="en-IN" b="1" dirty="0" smtClean="0">
                <a:solidFill>
                  <a:schemeClr val="dk1"/>
                </a:solidFill>
                <a:latin typeface="Comic Sans MS" panose="030F0702030302020204" pitchFamily="66" charset="0"/>
              </a:rPr>
              <a:t>Methods</a:t>
            </a:r>
            <a:br>
              <a:rPr lang="en-IN" dirty="0" smtClean="0">
                <a:solidFill>
                  <a:schemeClr val="dk1"/>
                </a:solidFill>
                <a:latin typeface="Comic Sans MS" panose="030F0702030302020204" pitchFamily="66" charset="0"/>
              </a:rPr>
            </a:br>
            <a:endParaRPr lang="en-IN" sz="3600" dirty="0">
              <a:solidFill>
                <a:schemeClr val="dk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8015" y="5264040"/>
            <a:ext cx="2848481" cy="1476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K. Gugan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 in Crystallography and Biophysics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Madras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9512" y="188640"/>
            <a:ext cx="8691264" cy="1114425"/>
            <a:chOff x="179512" y="188640"/>
            <a:chExt cx="8691264" cy="1114425"/>
          </a:xfrm>
        </p:grpSpPr>
        <p:pic>
          <p:nvPicPr>
            <p:cNvPr id="6" name="Picture 5" descr="biophy"/>
            <p:cNvPicPr/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956376" y="260648"/>
              <a:ext cx="914400" cy="9144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</p:pic>
        <p:pic>
          <p:nvPicPr>
            <p:cNvPr id="7" name="Picture 6" descr="madras-university-logo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9512" y="188640"/>
              <a:ext cx="850265" cy="1114425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</p:pic>
      </p:grpSp>
      <p:pic>
        <p:nvPicPr>
          <p:cNvPr id="32770" name="Picture 2" descr="Image result for molecular modelling in drug design pp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692696"/>
            <a:ext cx="2543175" cy="180022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3456384" cy="5232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>
              <a:defRPr/>
            </a:pPr>
            <a:r>
              <a:rPr lang="en-IN" sz="2800" dirty="0" smtClean="0">
                <a:latin typeface="Comic Sans MS" panose="030F0702030302020204" pitchFamily="66" charset="0"/>
              </a:rPr>
              <a:t>Homology Modelling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52226" name="Picture 2" descr="Image result for homology modelli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79712" y="3717032"/>
            <a:ext cx="5417457" cy="2851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2228" name="Picture 4" descr="Image result for homology modell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7" y="764704"/>
            <a:ext cx="3736804" cy="2808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2304256" cy="5232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>
              <a:defRPr/>
            </a:pPr>
            <a:r>
              <a:rPr lang="en-IN" sz="2800" dirty="0" smtClean="0">
                <a:latin typeface="Comic Sans MS" panose="030F0702030302020204" pitchFamily="66" charset="0"/>
              </a:rPr>
              <a:t>Binding Site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55298" name="Picture 2" descr="Image result for binding site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3528" y="2736304"/>
            <a:ext cx="3810000" cy="2343151"/>
          </a:xfrm>
          <a:prstGeom prst="rect">
            <a:avLst/>
          </a:prstGeom>
          <a:noFill/>
        </p:spPr>
      </p:pic>
      <p:pic>
        <p:nvPicPr>
          <p:cNvPr id="55300" name="Picture 4" descr="Image result for binding s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16024"/>
            <a:ext cx="4400550" cy="3295651"/>
          </a:xfrm>
          <a:prstGeom prst="rect">
            <a:avLst/>
          </a:prstGeom>
          <a:noFill/>
        </p:spPr>
      </p:pic>
      <p:pic>
        <p:nvPicPr>
          <p:cNvPr id="55302" name="Picture 6" descr="Image result for binding site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018730"/>
            <a:ext cx="3752286" cy="2866654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7"/>
          <p:cNvSpPr txBox="1">
            <a:spLocks noChangeArrowheads="1"/>
          </p:cNvSpPr>
          <p:nvPr/>
        </p:nvSpPr>
        <p:spPr>
          <a:xfrm>
            <a:off x="179512" y="1556792"/>
            <a:ext cx="8676456" cy="1584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38455" marR="0" lvl="0" indent="-33845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Arial Unicode MS" charset="0"/>
                <a:cs typeface="+mn-cs"/>
              </a:rPr>
              <a:t>To place a ligand (small molecule) into the binding site of a receptor in the manners appropriate for optimal interactions with a receptor.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Arial Unicode MS" charset="0"/>
              <a:cs typeface="+mn-cs"/>
            </a:endParaRPr>
          </a:p>
          <a:p>
            <a:pPr marL="338455" marR="0" lvl="0" indent="-33845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Arial Unicode MS" charset="0"/>
                <a:cs typeface="+mn-cs"/>
              </a:rPr>
              <a:t>To evaluate the ligand-receptor interactions in a way that may discriminate the experimentally observed mode from others and estimate the binding affinity.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Arial Unicode MS" charset="0"/>
              <a:cs typeface="+mn-cs"/>
            </a:endParaRPr>
          </a:p>
        </p:txBody>
      </p:sp>
      <p:sp>
        <p:nvSpPr>
          <p:cNvPr id="7" name="Freeform 1032"/>
          <p:cNvSpPr/>
          <p:nvPr/>
        </p:nvSpPr>
        <p:spPr bwMode="auto">
          <a:xfrm>
            <a:off x="3892178" y="3429000"/>
            <a:ext cx="946150" cy="639763"/>
          </a:xfrm>
          <a:custGeom>
            <a:avLst/>
            <a:gdLst>
              <a:gd name="T0" fmla="*/ 17 w 596"/>
              <a:gd name="T1" fmla="*/ 72 h 403"/>
              <a:gd name="T2" fmla="*/ 17 w 596"/>
              <a:gd name="T3" fmla="*/ 253 h 403"/>
              <a:gd name="T4" fmla="*/ 33 w 596"/>
              <a:gd name="T5" fmla="*/ 324 h 403"/>
              <a:gd name="T6" fmla="*/ 104 w 596"/>
              <a:gd name="T7" fmla="*/ 388 h 403"/>
              <a:gd name="T8" fmla="*/ 151 w 596"/>
              <a:gd name="T9" fmla="*/ 403 h 403"/>
              <a:gd name="T10" fmla="*/ 411 w 596"/>
              <a:gd name="T11" fmla="*/ 388 h 403"/>
              <a:gd name="T12" fmla="*/ 459 w 596"/>
              <a:gd name="T13" fmla="*/ 372 h 403"/>
              <a:gd name="T14" fmla="*/ 553 w 596"/>
              <a:gd name="T15" fmla="*/ 293 h 403"/>
              <a:gd name="T16" fmla="*/ 585 w 596"/>
              <a:gd name="T17" fmla="*/ 198 h 403"/>
              <a:gd name="T18" fmla="*/ 514 w 596"/>
              <a:gd name="T19" fmla="*/ 9 h 403"/>
              <a:gd name="T20" fmla="*/ 395 w 596"/>
              <a:gd name="T21" fmla="*/ 25 h 403"/>
              <a:gd name="T22" fmla="*/ 380 w 596"/>
              <a:gd name="T23" fmla="*/ 48 h 403"/>
              <a:gd name="T24" fmla="*/ 356 w 596"/>
              <a:gd name="T25" fmla="*/ 64 h 403"/>
              <a:gd name="T26" fmla="*/ 309 w 596"/>
              <a:gd name="T27" fmla="*/ 190 h 403"/>
              <a:gd name="T28" fmla="*/ 277 w 596"/>
              <a:gd name="T29" fmla="*/ 182 h 403"/>
              <a:gd name="T30" fmla="*/ 261 w 596"/>
              <a:gd name="T31" fmla="*/ 159 h 403"/>
              <a:gd name="T32" fmla="*/ 214 w 596"/>
              <a:gd name="T33" fmla="*/ 143 h 403"/>
              <a:gd name="T34" fmla="*/ 206 w 596"/>
              <a:gd name="T35" fmla="*/ 56 h 403"/>
              <a:gd name="T36" fmla="*/ 159 w 596"/>
              <a:gd name="T37" fmla="*/ 40 h 403"/>
              <a:gd name="T38" fmla="*/ 80 w 596"/>
              <a:gd name="T39" fmla="*/ 48 h 403"/>
              <a:gd name="T40" fmla="*/ 17 w 596"/>
              <a:gd name="T41" fmla="*/ 7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96" h="403">
                <a:moveTo>
                  <a:pt x="17" y="72"/>
                </a:moveTo>
                <a:cubicBezTo>
                  <a:pt x="5" y="151"/>
                  <a:pt x="0" y="170"/>
                  <a:pt x="17" y="253"/>
                </a:cubicBezTo>
                <a:cubicBezTo>
                  <a:pt x="17" y="255"/>
                  <a:pt x="24" y="313"/>
                  <a:pt x="33" y="324"/>
                </a:cubicBezTo>
                <a:cubicBezTo>
                  <a:pt x="43" y="337"/>
                  <a:pt x="80" y="378"/>
                  <a:pt x="104" y="388"/>
                </a:cubicBezTo>
                <a:cubicBezTo>
                  <a:pt x="119" y="395"/>
                  <a:pt x="151" y="403"/>
                  <a:pt x="151" y="403"/>
                </a:cubicBezTo>
                <a:cubicBezTo>
                  <a:pt x="237" y="395"/>
                  <a:pt x="325" y="397"/>
                  <a:pt x="411" y="388"/>
                </a:cubicBezTo>
                <a:cubicBezTo>
                  <a:pt x="428" y="386"/>
                  <a:pt x="459" y="372"/>
                  <a:pt x="459" y="372"/>
                </a:cubicBezTo>
                <a:cubicBezTo>
                  <a:pt x="487" y="343"/>
                  <a:pt x="520" y="316"/>
                  <a:pt x="553" y="293"/>
                </a:cubicBezTo>
                <a:cubicBezTo>
                  <a:pt x="567" y="252"/>
                  <a:pt x="577" y="247"/>
                  <a:pt x="585" y="198"/>
                </a:cubicBezTo>
                <a:cubicBezTo>
                  <a:pt x="580" y="122"/>
                  <a:pt x="596" y="36"/>
                  <a:pt x="514" y="9"/>
                </a:cubicBezTo>
                <a:cubicBezTo>
                  <a:pt x="474" y="12"/>
                  <a:pt x="426" y="0"/>
                  <a:pt x="395" y="25"/>
                </a:cubicBezTo>
                <a:cubicBezTo>
                  <a:pt x="388" y="31"/>
                  <a:pt x="386" y="42"/>
                  <a:pt x="380" y="48"/>
                </a:cubicBezTo>
                <a:cubicBezTo>
                  <a:pt x="373" y="55"/>
                  <a:pt x="364" y="59"/>
                  <a:pt x="356" y="64"/>
                </a:cubicBezTo>
                <a:cubicBezTo>
                  <a:pt x="342" y="104"/>
                  <a:pt x="332" y="154"/>
                  <a:pt x="309" y="190"/>
                </a:cubicBezTo>
                <a:cubicBezTo>
                  <a:pt x="298" y="187"/>
                  <a:pt x="286" y="188"/>
                  <a:pt x="277" y="182"/>
                </a:cubicBezTo>
                <a:cubicBezTo>
                  <a:pt x="269" y="177"/>
                  <a:pt x="269" y="164"/>
                  <a:pt x="261" y="159"/>
                </a:cubicBezTo>
                <a:cubicBezTo>
                  <a:pt x="247" y="150"/>
                  <a:pt x="214" y="143"/>
                  <a:pt x="214" y="143"/>
                </a:cubicBezTo>
                <a:cubicBezTo>
                  <a:pt x="211" y="114"/>
                  <a:pt x="220" y="82"/>
                  <a:pt x="206" y="56"/>
                </a:cubicBezTo>
                <a:cubicBezTo>
                  <a:pt x="198" y="41"/>
                  <a:pt x="159" y="40"/>
                  <a:pt x="159" y="40"/>
                </a:cubicBezTo>
                <a:cubicBezTo>
                  <a:pt x="133" y="43"/>
                  <a:pt x="106" y="44"/>
                  <a:pt x="80" y="48"/>
                </a:cubicBezTo>
                <a:cubicBezTo>
                  <a:pt x="54" y="52"/>
                  <a:pt x="43" y="72"/>
                  <a:pt x="17" y="72"/>
                </a:cubicBezTo>
                <a:close/>
              </a:path>
            </a:pathLst>
          </a:custGeom>
          <a:solidFill>
            <a:srgbClr val="009999"/>
          </a:solidFill>
          <a:ln w="12700" cap="flat" cmpd="sng">
            <a:solidFill>
              <a:schemeClr val="tx1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8" name="Freeform 1033"/>
          <p:cNvSpPr/>
          <p:nvPr/>
        </p:nvSpPr>
        <p:spPr bwMode="auto">
          <a:xfrm rot="-3408654">
            <a:off x="4235078" y="3497262"/>
            <a:ext cx="152400" cy="228600"/>
          </a:xfrm>
          <a:custGeom>
            <a:avLst/>
            <a:gdLst>
              <a:gd name="T0" fmla="*/ 73 w 121"/>
              <a:gd name="T1" fmla="*/ 0 h 205"/>
              <a:gd name="T2" fmla="*/ 2 w 121"/>
              <a:gd name="T3" fmla="*/ 118 h 205"/>
              <a:gd name="T4" fmla="*/ 42 w 121"/>
              <a:gd name="T5" fmla="*/ 205 h 205"/>
              <a:gd name="T6" fmla="*/ 105 w 121"/>
              <a:gd name="T7" fmla="*/ 142 h 205"/>
              <a:gd name="T8" fmla="*/ 97 w 121"/>
              <a:gd name="T9" fmla="*/ 103 h 205"/>
              <a:gd name="T10" fmla="*/ 73 w 121"/>
              <a:gd name="T11" fmla="*/ 111 h 205"/>
              <a:gd name="T12" fmla="*/ 121 w 121"/>
              <a:gd name="T13" fmla="*/ 32 h 205"/>
              <a:gd name="T14" fmla="*/ 73 w 121"/>
              <a:gd name="T15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205">
                <a:moveTo>
                  <a:pt x="73" y="0"/>
                </a:moveTo>
                <a:cubicBezTo>
                  <a:pt x="58" y="46"/>
                  <a:pt x="18" y="72"/>
                  <a:pt x="2" y="118"/>
                </a:cubicBezTo>
                <a:cubicBezTo>
                  <a:pt x="8" y="163"/>
                  <a:pt x="0" y="191"/>
                  <a:pt x="42" y="205"/>
                </a:cubicBezTo>
                <a:cubicBezTo>
                  <a:pt x="69" y="186"/>
                  <a:pt x="87" y="169"/>
                  <a:pt x="105" y="142"/>
                </a:cubicBezTo>
                <a:cubicBezTo>
                  <a:pt x="102" y="129"/>
                  <a:pt x="107" y="112"/>
                  <a:pt x="97" y="103"/>
                </a:cubicBezTo>
                <a:cubicBezTo>
                  <a:pt x="91" y="97"/>
                  <a:pt x="78" y="118"/>
                  <a:pt x="73" y="111"/>
                </a:cubicBezTo>
                <a:cubicBezTo>
                  <a:pt x="59" y="90"/>
                  <a:pt x="111" y="46"/>
                  <a:pt x="121" y="32"/>
                </a:cubicBezTo>
                <a:cubicBezTo>
                  <a:pt x="110" y="25"/>
                  <a:pt x="73" y="12"/>
                  <a:pt x="73" y="0"/>
                </a:cubicBez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9" name="Freeform 1034"/>
          <p:cNvSpPr/>
          <p:nvPr/>
        </p:nvSpPr>
        <p:spPr bwMode="auto">
          <a:xfrm rot="7730793" flipV="1">
            <a:off x="1599828" y="4152899"/>
            <a:ext cx="152400" cy="228600"/>
          </a:xfrm>
          <a:custGeom>
            <a:avLst/>
            <a:gdLst>
              <a:gd name="T0" fmla="*/ 73 w 121"/>
              <a:gd name="T1" fmla="*/ 0 h 205"/>
              <a:gd name="T2" fmla="*/ 2 w 121"/>
              <a:gd name="T3" fmla="*/ 118 h 205"/>
              <a:gd name="T4" fmla="*/ 42 w 121"/>
              <a:gd name="T5" fmla="*/ 205 h 205"/>
              <a:gd name="T6" fmla="*/ 105 w 121"/>
              <a:gd name="T7" fmla="*/ 142 h 205"/>
              <a:gd name="T8" fmla="*/ 97 w 121"/>
              <a:gd name="T9" fmla="*/ 103 h 205"/>
              <a:gd name="T10" fmla="*/ 73 w 121"/>
              <a:gd name="T11" fmla="*/ 111 h 205"/>
              <a:gd name="T12" fmla="*/ 121 w 121"/>
              <a:gd name="T13" fmla="*/ 32 h 205"/>
              <a:gd name="T14" fmla="*/ 73 w 121"/>
              <a:gd name="T15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205">
                <a:moveTo>
                  <a:pt x="73" y="0"/>
                </a:moveTo>
                <a:cubicBezTo>
                  <a:pt x="58" y="46"/>
                  <a:pt x="18" y="72"/>
                  <a:pt x="2" y="118"/>
                </a:cubicBezTo>
                <a:cubicBezTo>
                  <a:pt x="8" y="163"/>
                  <a:pt x="0" y="191"/>
                  <a:pt x="42" y="205"/>
                </a:cubicBezTo>
                <a:cubicBezTo>
                  <a:pt x="69" y="186"/>
                  <a:pt x="87" y="169"/>
                  <a:pt x="105" y="142"/>
                </a:cubicBezTo>
                <a:cubicBezTo>
                  <a:pt x="102" y="129"/>
                  <a:pt x="107" y="112"/>
                  <a:pt x="97" y="103"/>
                </a:cubicBezTo>
                <a:cubicBezTo>
                  <a:pt x="91" y="97"/>
                  <a:pt x="78" y="118"/>
                  <a:pt x="73" y="111"/>
                </a:cubicBezTo>
                <a:cubicBezTo>
                  <a:pt x="59" y="90"/>
                  <a:pt x="111" y="46"/>
                  <a:pt x="121" y="32"/>
                </a:cubicBezTo>
                <a:cubicBezTo>
                  <a:pt x="110" y="25"/>
                  <a:pt x="73" y="12"/>
                  <a:pt x="73" y="0"/>
                </a:cubicBez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10" name="Freeform 1035"/>
          <p:cNvSpPr/>
          <p:nvPr/>
        </p:nvSpPr>
        <p:spPr bwMode="auto">
          <a:xfrm>
            <a:off x="1256928" y="4724400"/>
            <a:ext cx="946150" cy="639763"/>
          </a:xfrm>
          <a:custGeom>
            <a:avLst/>
            <a:gdLst>
              <a:gd name="T0" fmla="*/ 17 w 596"/>
              <a:gd name="T1" fmla="*/ 72 h 403"/>
              <a:gd name="T2" fmla="*/ 17 w 596"/>
              <a:gd name="T3" fmla="*/ 253 h 403"/>
              <a:gd name="T4" fmla="*/ 33 w 596"/>
              <a:gd name="T5" fmla="*/ 324 h 403"/>
              <a:gd name="T6" fmla="*/ 104 w 596"/>
              <a:gd name="T7" fmla="*/ 388 h 403"/>
              <a:gd name="T8" fmla="*/ 151 w 596"/>
              <a:gd name="T9" fmla="*/ 403 h 403"/>
              <a:gd name="T10" fmla="*/ 411 w 596"/>
              <a:gd name="T11" fmla="*/ 388 h 403"/>
              <a:gd name="T12" fmla="*/ 459 w 596"/>
              <a:gd name="T13" fmla="*/ 372 h 403"/>
              <a:gd name="T14" fmla="*/ 553 w 596"/>
              <a:gd name="T15" fmla="*/ 293 h 403"/>
              <a:gd name="T16" fmla="*/ 585 w 596"/>
              <a:gd name="T17" fmla="*/ 198 h 403"/>
              <a:gd name="T18" fmla="*/ 514 w 596"/>
              <a:gd name="T19" fmla="*/ 9 h 403"/>
              <a:gd name="T20" fmla="*/ 395 w 596"/>
              <a:gd name="T21" fmla="*/ 25 h 403"/>
              <a:gd name="T22" fmla="*/ 380 w 596"/>
              <a:gd name="T23" fmla="*/ 48 h 403"/>
              <a:gd name="T24" fmla="*/ 356 w 596"/>
              <a:gd name="T25" fmla="*/ 64 h 403"/>
              <a:gd name="T26" fmla="*/ 309 w 596"/>
              <a:gd name="T27" fmla="*/ 190 h 403"/>
              <a:gd name="T28" fmla="*/ 277 w 596"/>
              <a:gd name="T29" fmla="*/ 182 h 403"/>
              <a:gd name="T30" fmla="*/ 261 w 596"/>
              <a:gd name="T31" fmla="*/ 159 h 403"/>
              <a:gd name="T32" fmla="*/ 214 w 596"/>
              <a:gd name="T33" fmla="*/ 143 h 403"/>
              <a:gd name="T34" fmla="*/ 206 w 596"/>
              <a:gd name="T35" fmla="*/ 56 h 403"/>
              <a:gd name="T36" fmla="*/ 159 w 596"/>
              <a:gd name="T37" fmla="*/ 40 h 403"/>
              <a:gd name="T38" fmla="*/ 80 w 596"/>
              <a:gd name="T39" fmla="*/ 48 h 403"/>
              <a:gd name="T40" fmla="*/ 17 w 596"/>
              <a:gd name="T41" fmla="*/ 7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96" h="403">
                <a:moveTo>
                  <a:pt x="17" y="72"/>
                </a:moveTo>
                <a:cubicBezTo>
                  <a:pt x="5" y="151"/>
                  <a:pt x="0" y="170"/>
                  <a:pt x="17" y="253"/>
                </a:cubicBezTo>
                <a:cubicBezTo>
                  <a:pt x="17" y="255"/>
                  <a:pt x="24" y="313"/>
                  <a:pt x="33" y="324"/>
                </a:cubicBezTo>
                <a:cubicBezTo>
                  <a:pt x="43" y="337"/>
                  <a:pt x="80" y="378"/>
                  <a:pt x="104" y="388"/>
                </a:cubicBezTo>
                <a:cubicBezTo>
                  <a:pt x="119" y="395"/>
                  <a:pt x="151" y="403"/>
                  <a:pt x="151" y="403"/>
                </a:cubicBezTo>
                <a:cubicBezTo>
                  <a:pt x="237" y="395"/>
                  <a:pt x="325" y="397"/>
                  <a:pt x="411" y="388"/>
                </a:cubicBezTo>
                <a:cubicBezTo>
                  <a:pt x="428" y="386"/>
                  <a:pt x="459" y="372"/>
                  <a:pt x="459" y="372"/>
                </a:cubicBezTo>
                <a:cubicBezTo>
                  <a:pt x="487" y="343"/>
                  <a:pt x="520" y="316"/>
                  <a:pt x="553" y="293"/>
                </a:cubicBezTo>
                <a:cubicBezTo>
                  <a:pt x="567" y="252"/>
                  <a:pt x="577" y="247"/>
                  <a:pt x="585" y="198"/>
                </a:cubicBezTo>
                <a:cubicBezTo>
                  <a:pt x="580" y="122"/>
                  <a:pt x="596" y="36"/>
                  <a:pt x="514" y="9"/>
                </a:cubicBezTo>
                <a:cubicBezTo>
                  <a:pt x="474" y="12"/>
                  <a:pt x="426" y="0"/>
                  <a:pt x="395" y="25"/>
                </a:cubicBezTo>
                <a:cubicBezTo>
                  <a:pt x="388" y="31"/>
                  <a:pt x="386" y="42"/>
                  <a:pt x="380" y="48"/>
                </a:cubicBezTo>
                <a:cubicBezTo>
                  <a:pt x="373" y="55"/>
                  <a:pt x="364" y="59"/>
                  <a:pt x="356" y="64"/>
                </a:cubicBezTo>
                <a:cubicBezTo>
                  <a:pt x="342" y="104"/>
                  <a:pt x="332" y="154"/>
                  <a:pt x="309" y="190"/>
                </a:cubicBezTo>
                <a:cubicBezTo>
                  <a:pt x="298" y="187"/>
                  <a:pt x="286" y="188"/>
                  <a:pt x="277" y="182"/>
                </a:cubicBezTo>
                <a:cubicBezTo>
                  <a:pt x="269" y="177"/>
                  <a:pt x="269" y="164"/>
                  <a:pt x="261" y="159"/>
                </a:cubicBezTo>
                <a:cubicBezTo>
                  <a:pt x="247" y="150"/>
                  <a:pt x="214" y="143"/>
                  <a:pt x="214" y="143"/>
                </a:cubicBezTo>
                <a:cubicBezTo>
                  <a:pt x="211" y="114"/>
                  <a:pt x="220" y="82"/>
                  <a:pt x="206" y="56"/>
                </a:cubicBezTo>
                <a:cubicBezTo>
                  <a:pt x="198" y="41"/>
                  <a:pt x="159" y="40"/>
                  <a:pt x="159" y="40"/>
                </a:cubicBezTo>
                <a:cubicBezTo>
                  <a:pt x="133" y="43"/>
                  <a:pt x="106" y="44"/>
                  <a:pt x="80" y="48"/>
                </a:cubicBezTo>
                <a:cubicBezTo>
                  <a:pt x="54" y="52"/>
                  <a:pt x="43" y="72"/>
                  <a:pt x="17" y="72"/>
                </a:cubicBezTo>
                <a:close/>
              </a:path>
            </a:pathLst>
          </a:custGeom>
          <a:solidFill>
            <a:srgbClr val="009999"/>
          </a:solidFill>
          <a:ln w="12700" cap="flat" cmpd="sng">
            <a:solidFill>
              <a:schemeClr val="tx1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11" name="Text Box 1036"/>
          <p:cNvSpPr txBox="1">
            <a:spLocks noChangeArrowheads="1"/>
          </p:cNvSpPr>
          <p:nvPr/>
        </p:nvSpPr>
        <p:spPr bwMode="auto">
          <a:xfrm>
            <a:off x="488579" y="4083050"/>
            <a:ext cx="6268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chemeClr val="accent2"/>
                </a:solidFill>
              </a:rPr>
              <a:t>ligand</a:t>
            </a:r>
            <a:endParaRPr lang="en-US" altLang="en-US" sz="2000">
              <a:solidFill>
                <a:schemeClr val="accent2"/>
              </a:solidFill>
            </a:endParaRPr>
          </a:p>
        </p:txBody>
      </p:sp>
      <p:sp>
        <p:nvSpPr>
          <p:cNvPr id="12" name="Text Box 1037"/>
          <p:cNvSpPr txBox="1">
            <a:spLocks noChangeArrowheads="1"/>
          </p:cNvSpPr>
          <p:nvPr/>
        </p:nvSpPr>
        <p:spPr bwMode="auto">
          <a:xfrm>
            <a:off x="293790" y="4740249"/>
            <a:ext cx="8938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dirty="0">
                <a:solidFill>
                  <a:srgbClr val="009999"/>
                </a:solidFill>
              </a:rPr>
              <a:t>receptor</a:t>
            </a:r>
            <a:endParaRPr lang="en-US" altLang="en-US" sz="2000" dirty="0">
              <a:solidFill>
                <a:srgbClr val="009999"/>
              </a:solidFill>
            </a:endParaRPr>
          </a:p>
        </p:txBody>
      </p:sp>
      <p:sp>
        <p:nvSpPr>
          <p:cNvPr id="13" name="Text Box 1038"/>
          <p:cNvSpPr txBox="1">
            <a:spLocks noChangeArrowheads="1"/>
          </p:cNvSpPr>
          <p:nvPr/>
        </p:nvSpPr>
        <p:spPr bwMode="auto">
          <a:xfrm>
            <a:off x="5447928" y="3702050"/>
            <a:ext cx="8756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FF9900"/>
                </a:solidFill>
              </a:rPr>
              <a:t>complex</a:t>
            </a:r>
            <a:endParaRPr lang="en-US" altLang="en-US" sz="2000">
              <a:solidFill>
                <a:srgbClr val="FF9900"/>
              </a:solidFill>
            </a:endParaRPr>
          </a:p>
        </p:txBody>
      </p:sp>
      <p:sp>
        <p:nvSpPr>
          <p:cNvPr id="14" name="AutoShape 1039"/>
          <p:cNvSpPr>
            <a:spLocks noChangeArrowheads="1"/>
          </p:cNvSpPr>
          <p:nvPr/>
        </p:nvSpPr>
        <p:spPr bwMode="auto">
          <a:xfrm>
            <a:off x="2399928" y="4692649"/>
            <a:ext cx="1143000" cy="152400"/>
          </a:xfrm>
          <a:prstGeom prst="rightArrow">
            <a:avLst>
              <a:gd name="adj1" fmla="val 50000"/>
              <a:gd name="adj2" fmla="val 1875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15" name="Freeform 1040"/>
          <p:cNvSpPr/>
          <p:nvPr/>
        </p:nvSpPr>
        <p:spPr bwMode="auto">
          <a:xfrm>
            <a:off x="3923928" y="4160837"/>
            <a:ext cx="946150" cy="639762"/>
          </a:xfrm>
          <a:custGeom>
            <a:avLst/>
            <a:gdLst>
              <a:gd name="T0" fmla="*/ 17 w 596"/>
              <a:gd name="T1" fmla="*/ 72 h 403"/>
              <a:gd name="T2" fmla="*/ 17 w 596"/>
              <a:gd name="T3" fmla="*/ 253 h 403"/>
              <a:gd name="T4" fmla="*/ 33 w 596"/>
              <a:gd name="T5" fmla="*/ 324 h 403"/>
              <a:gd name="T6" fmla="*/ 104 w 596"/>
              <a:gd name="T7" fmla="*/ 388 h 403"/>
              <a:gd name="T8" fmla="*/ 151 w 596"/>
              <a:gd name="T9" fmla="*/ 403 h 403"/>
              <a:gd name="T10" fmla="*/ 411 w 596"/>
              <a:gd name="T11" fmla="*/ 388 h 403"/>
              <a:gd name="T12" fmla="*/ 459 w 596"/>
              <a:gd name="T13" fmla="*/ 372 h 403"/>
              <a:gd name="T14" fmla="*/ 553 w 596"/>
              <a:gd name="T15" fmla="*/ 293 h 403"/>
              <a:gd name="T16" fmla="*/ 585 w 596"/>
              <a:gd name="T17" fmla="*/ 198 h 403"/>
              <a:gd name="T18" fmla="*/ 514 w 596"/>
              <a:gd name="T19" fmla="*/ 9 h 403"/>
              <a:gd name="T20" fmla="*/ 395 w 596"/>
              <a:gd name="T21" fmla="*/ 25 h 403"/>
              <a:gd name="T22" fmla="*/ 380 w 596"/>
              <a:gd name="T23" fmla="*/ 48 h 403"/>
              <a:gd name="T24" fmla="*/ 356 w 596"/>
              <a:gd name="T25" fmla="*/ 64 h 403"/>
              <a:gd name="T26" fmla="*/ 309 w 596"/>
              <a:gd name="T27" fmla="*/ 190 h 403"/>
              <a:gd name="T28" fmla="*/ 277 w 596"/>
              <a:gd name="T29" fmla="*/ 182 h 403"/>
              <a:gd name="T30" fmla="*/ 261 w 596"/>
              <a:gd name="T31" fmla="*/ 159 h 403"/>
              <a:gd name="T32" fmla="*/ 214 w 596"/>
              <a:gd name="T33" fmla="*/ 143 h 403"/>
              <a:gd name="T34" fmla="*/ 206 w 596"/>
              <a:gd name="T35" fmla="*/ 56 h 403"/>
              <a:gd name="T36" fmla="*/ 159 w 596"/>
              <a:gd name="T37" fmla="*/ 40 h 403"/>
              <a:gd name="T38" fmla="*/ 80 w 596"/>
              <a:gd name="T39" fmla="*/ 48 h 403"/>
              <a:gd name="T40" fmla="*/ 17 w 596"/>
              <a:gd name="T41" fmla="*/ 7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96" h="403">
                <a:moveTo>
                  <a:pt x="17" y="72"/>
                </a:moveTo>
                <a:cubicBezTo>
                  <a:pt x="5" y="151"/>
                  <a:pt x="0" y="170"/>
                  <a:pt x="17" y="253"/>
                </a:cubicBezTo>
                <a:cubicBezTo>
                  <a:pt x="17" y="255"/>
                  <a:pt x="24" y="313"/>
                  <a:pt x="33" y="324"/>
                </a:cubicBezTo>
                <a:cubicBezTo>
                  <a:pt x="43" y="337"/>
                  <a:pt x="80" y="378"/>
                  <a:pt x="104" y="388"/>
                </a:cubicBezTo>
                <a:cubicBezTo>
                  <a:pt x="119" y="395"/>
                  <a:pt x="151" y="403"/>
                  <a:pt x="151" y="403"/>
                </a:cubicBezTo>
                <a:cubicBezTo>
                  <a:pt x="237" y="395"/>
                  <a:pt x="325" y="397"/>
                  <a:pt x="411" y="388"/>
                </a:cubicBezTo>
                <a:cubicBezTo>
                  <a:pt x="428" y="386"/>
                  <a:pt x="459" y="372"/>
                  <a:pt x="459" y="372"/>
                </a:cubicBezTo>
                <a:cubicBezTo>
                  <a:pt x="487" y="343"/>
                  <a:pt x="520" y="316"/>
                  <a:pt x="553" y="293"/>
                </a:cubicBezTo>
                <a:cubicBezTo>
                  <a:pt x="567" y="252"/>
                  <a:pt x="577" y="247"/>
                  <a:pt x="585" y="198"/>
                </a:cubicBezTo>
                <a:cubicBezTo>
                  <a:pt x="580" y="122"/>
                  <a:pt x="596" y="36"/>
                  <a:pt x="514" y="9"/>
                </a:cubicBezTo>
                <a:cubicBezTo>
                  <a:pt x="474" y="12"/>
                  <a:pt x="426" y="0"/>
                  <a:pt x="395" y="25"/>
                </a:cubicBezTo>
                <a:cubicBezTo>
                  <a:pt x="388" y="31"/>
                  <a:pt x="386" y="42"/>
                  <a:pt x="380" y="48"/>
                </a:cubicBezTo>
                <a:cubicBezTo>
                  <a:pt x="373" y="55"/>
                  <a:pt x="364" y="59"/>
                  <a:pt x="356" y="64"/>
                </a:cubicBezTo>
                <a:cubicBezTo>
                  <a:pt x="342" y="104"/>
                  <a:pt x="332" y="154"/>
                  <a:pt x="309" y="190"/>
                </a:cubicBezTo>
                <a:cubicBezTo>
                  <a:pt x="298" y="187"/>
                  <a:pt x="286" y="188"/>
                  <a:pt x="277" y="182"/>
                </a:cubicBezTo>
                <a:cubicBezTo>
                  <a:pt x="269" y="177"/>
                  <a:pt x="269" y="164"/>
                  <a:pt x="261" y="159"/>
                </a:cubicBezTo>
                <a:cubicBezTo>
                  <a:pt x="247" y="150"/>
                  <a:pt x="214" y="143"/>
                  <a:pt x="214" y="143"/>
                </a:cubicBezTo>
                <a:cubicBezTo>
                  <a:pt x="211" y="114"/>
                  <a:pt x="220" y="82"/>
                  <a:pt x="206" y="56"/>
                </a:cubicBezTo>
                <a:cubicBezTo>
                  <a:pt x="198" y="41"/>
                  <a:pt x="159" y="40"/>
                  <a:pt x="159" y="40"/>
                </a:cubicBezTo>
                <a:cubicBezTo>
                  <a:pt x="133" y="43"/>
                  <a:pt x="106" y="44"/>
                  <a:pt x="80" y="48"/>
                </a:cubicBezTo>
                <a:cubicBezTo>
                  <a:pt x="54" y="52"/>
                  <a:pt x="43" y="72"/>
                  <a:pt x="17" y="72"/>
                </a:cubicBezTo>
                <a:close/>
              </a:path>
            </a:pathLst>
          </a:custGeom>
          <a:solidFill>
            <a:srgbClr val="009999"/>
          </a:solidFill>
          <a:ln w="12700" cap="flat" cmpd="sng">
            <a:solidFill>
              <a:schemeClr val="tx1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16" name="Freeform 1041"/>
          <p:cNvSpPr/>
          <p:nvPr/>
        </p:nvSpPr>
        <p:spPr bwMode="auto">
          <a:xfrm rot="-10939418">
            <a:off x="4304928" y="4190999"/>
            <a:ext cx="152400" cy="228600"/>
          </a:xfrm>
          <a:custGeom>
            <a:avLst/>
            <a:gdLst>
              <a:gd name="T0" fmla="*/ 73 w 121"/>
              <a:gd name="T1" fmla="*/ 0 h 205"/>
              <a:gd name="T2" fmla="*/ 2 w 121"/>
              <a:gd name="T3" fmla="*/ 118 h 205"/>
              <a:gd name="T4" fmla="*/ 42 w 121"/>
              <a:gd name="T5" fmla="*/ 205 h 205"/>
              <a:gd name="T6" fmla="*/ 105 w 121"/>
              <a:gd name="T7" fmla="*/ 142 h 205"/>
              <a:gd name="T8" fmla="*/ 97 w 121"/>
              <a:gd name="T9" fmla="*/ 103 h 205"/>
              <a:gd name="T10" fmla="*/ 73 w 121"/>
              <a:gd name="T11" fmla="*/ 111 h 205"/>
              <a:gd name="T12" fmla="*/ 121 w 121"/>
              <a:gd name="T13" fmla="*/ 32 h 205"/>
              <a:gd name="T14" fmla="*/ 73 w 121"/>
              <a:gd name="T15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205">
                <a:moveTo>
                  <a:pt x="73" y="0"/>
                </a:moveTo>
                <a:cubicBezTo>
                  <a:pt x="58" y="46"/>
                  <a:pt x="18" y="72"/>
                  <a:pt x="2" y="118"/>
                </a:cubicBezTo>
                <a:cubicBezTo>
                  <a:pt x="8" y="163"/>
                  <a:pt x="0" y="191"/>
                  <a:pt x="42" y="205"/>
                </a:cubicBezTo>
                <a:cubicBezTo>
                  <a:pt x="69" y="186"/>
                  <a:pt x="87" y="169"/>
                  <a:pt x="105" y="142"/>
                </a:cubicBezTo>
                <a:cubicBezTo>
                  <a:pt x="102" y="129"/>
                  <a:pt x="107" y="112"/>
                  <a:pt x="97" y="103"/>
                </a:cubicBezTo>
                <a:cubicBezTo>
                  <a:pt x="91" y="97"/>
                  <a:pt x="78" y="118"/>
                  <a:pt x="73" y="111"/>
                </a:cubicBezTo>
                <a:cubicBezTo>
                  <a:pt x="59" y="90"/>
                  <a:pt x="111" y="46"/>
                  <a:pt x="121" y="32"/>
                </a:cubicBezTo>
                <a:cubicBezTo>
                  <a:pt x="110" y="25"/>
                  <a:pt x="73" y="12"/>
                  <a:pt x="73" y="0"/>
                </a:cubicBez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17" name="Freeform 1042"/>
          <p:cNvSpPr/>
          <p:nvPr/>
        </p:nvSpPr>
        <p:spPr bwMode="auto">
          <a:xfrm>
            <a:off x="3923928" y="4846637"/>
            <a:ext cx="946150" cy="639762"/>
          </a:xfrm>
          <a:custGeom>
            <a:avLst/>
            <a:gdLst>
              <a:gd name="T0" fmla="*/ 17 w 596"/>
              <a:gd name="T1" fmla="*/ 72 h 403"/>
              <a:gd name="T2" fmla="*/ 17 w 596"/>
              <a:gd name="T3" fmla="*/ 253 h 403"/>
              <a:gd name="T4" fmla="*/ 33 w 596"/>
              <a:gd name="T5" fmla="*/ 324 h 403"/>
              <a:gd name="T6" fmla="*/ 104 w 596"/>
              <a:gd name="T7" fmla="*/ 388 h 403"/>
              <a:gd name="T8" fmla="*/ 151 w 596"/>
              <a:gd name="T9" fmla="*/ 403 h 403"/>
              <a:gd name="T10" fmla="*/ 411 w 596"/>
              <a:gd name="T11" fmla="*/ 388 h 403"/>
              <a:gd name="T12" fmla="*/ 459 w 596"/>
              <a:gd name="T13" fmla="*/ 372 h 403"/>
              <a:gd name="T14" fmla="*/ 553 w 596"/>
              <a:gd name="T15" fmla="*/ 293 h 403"/>
              <a:gd name="T16" fmla="*/ 585 w 596"/>
              <a:gd name="T17" fmla="*/ 198 h 403"/>
              <a:gd name="T18" fmla="*/ 514 w 596"/>
              <a:gd name="T19" fmla="*/ 9 h 403"/>
              <a:gd name="T20" fmla="*/ 395 w 596"/>
              <a:gd name="T21" fmla="*/ 25 h 403"/>
              <a:gd name="T22" fmla="*/ 380 w 596"/>
              <a:gd name="T23" fmla="*/ 48 h 403"/>
              <a:gd name="T24" fmla="*/ 356 w 596"/>
              <a:gd name="T25" fmla="*/ 64 h 403"/>
              <a:gd name="T26" fmla="*/ 309 w 596"/>
              <a:gd name="T27" fmla="*/ 190 h 403"/>
              <a:gd name="T28" fmla="*/ 277 w 596"/>
              <a:gd name="T29" fmla="*/ 182 h 403"/>
              <a:gd name="T30" fmla="*/ 261 w 596"/>
              <a:gd name="T31" fmla="*/ 159 h 403"/>
              <a:gd name="T32" fmla="*/ 214 w 596"/>
              <a:gd name="T33" fmla="*/ 143 h 403"/>
              <a:gd name="T34" fmla="*/ 206 w 596"/>
              <a:gd name="T35" fmla="*/ 56 h 403"/>
              <a:gd name="T36" fmla="*/ 159 w 596"/>
              <a:gd name="T37" fmla="*/ 40 h 403"/>
              <a:gd name="T38" fmla="*/ 80 w 596"/>
              <a:gd name="T39" fmla="*/ 48 h 403"/>
              <a:gd name="T40" fmla="*/ 17 w 596"/>
              <a:gd name="T41" fmla="*/ 7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96" h="403">
                <a:moveTo>
                  <a:pt x="17" y="72"/>
                </a:moveTo>
                <a:cubicBezTo>
                  <a:pt x="5" y="151"/>
                  <a:pt x="0" y="170"/>
                  <a:pt x="17" y="253"/>
                </a:cubicBezTo>
                <a:cubicBezTo>
                  <a:pt x="17" y="255"/>
                  <a:pt x="24" y="313"/>
                  <a:pt x="33" y="324"/>
                </a:cubicBezTo>
                <a:cubicBezTo>
                  <a:pt x="43" y="337"/>
                  <a:pt x="80" y="378"/>
                  <a:pt x="104" y="388"/>
                </a:cubicBezTo>
                <a:cubicBezTo>
                  <a:pt x="119" y="395"/>
                  <a:pt x="151" y="403"/>
                  <a:pt x="151" y="403"/>
                </a:cubicBezTo>
                <a:cubicBezTo>
                  <a:pt x="237" y="395"/>
                  <a:pt x="325" y="397"/>
                  <a:pt x="411" y="388"/>
                </a:cubicBezTo>
                <a:cubicBezTo>
                  <a:pt x="428" y="386"/>
                  <a:pt x="459" y="372"/>
                  <a:pt x="459" y="372"/>
                </a:cubicBezTo>
                <a:cubicBezTo>
                  <a:pt x="487" y="343"/>
                  <a:pt x="520" y="316"/>
                  <a:pt x="553" y="293"/>
                </a:cubicBezTo>
                <a:cubicBezTo>
                  <a:pt x="567" y="252"/>
                  <a:pt x="577" y="247"/>
                  <a:pt x="585" y="198"/>
                </a:cubicBezTo>
                <a:cubicBezTo>
                  <a:pt x="580" y="122"/>
                  <a:pt x="596" y="36"/>
                  <a:pt x="514" y="9"/>
                </a:cubicBezTo>
                <a:cubicBezTo>
                  <a:pt x="474" y="12"/>
                  <a:pt x="426" y="0"/>
                  <a:pt x="395" y="25"/>
                </a:cubicBezTo>
                <a:cubicBezTo>
                  <a:pt x="388" y="31"/>
                  <a:pt x="386" y="42"/>
                  <a:pt x="380" y="48"/>
                </a:cubicBezTo>
                <a:cubicBezTo>
                  <a:pt x="373" y="55"/>
                  <a:pt x="364" y="59"/>
                  <a:pt x="356" y="64"/>
                </a:cubicBezTo>
                <a:cubicBezTo>
                  <a:pt x="342" y="104"/>
                  <a:pt x="332" y="154"/>
                  <a:pt x="309" y="190"/>
                </a:cubicBezTo>
                <a:cubicBezTo>
                  <a:pt x="298" y="187"/>
                  <a:pt x="286" y="188"/>
                  <a:pt x="277" y="182"/>
                </a:cubicBezTo>
                <a:cubicBezTo>
                  <a:pt x="269" y="177"/>
                  <a:pt x="269" y="164"/>
                  <a:pt x="261" y="159"/>
                </a:cubicBezTo>
                <a:cubicBezTo>
                  <a:pt x="247" y="150"/>
                  <a:pt x="214" y="143"/>
                  <a:pt x="214" y="143"/>
                </a:cubicBezTo>
                <a:cubicBezTo>
                  <a:pt x="211" y="114"/>
                  <a:pt x="220" y="82"/>
                  <a:pt x="206" y="56"/>
                </a:cubicBezTo>
                <a:cubicBezTo>
                  <a:pt x="198" y="41"/>
                  <a:pt x="159" y="40"/>
                  <a:pt x="159" y="40"/>
                </a:cubicBezTo>
                <a:cubicBezTo>
                  <a:pt x="133" y="43"/>
                  <a:pt x="106" y="44"/>
                  <a:pt x="80" y="48"/>
                </a:cubicBezTo>
                <a:cubicBezTo>
                  <a:pt x="54" y="52"/>
                  <a:pt x="43" y="72"/>
                  <a:pt x="17" y="72"/>
                </a:cubicBezTo>
                <a:close/>
              </a:path>
            </a:pathLst>
          </a:custGeom>
          <a:solidFill>
            <a:srgbClr val="009999"/>
          </a:solidFill>
          <a:ln w="12700" cap="flat" cmpd="sng">
            <a:solidFill>
              <a:schemeClr val="tx1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18" name="Freeform 1043"/>
          <p:cNvSpPr/>
          <p:nvPr/>
        </p:nvSpPr>
        <p:spPr bwMode="auto">
          <a:xfrm rot="-7006056">
            <a:off x="4266828" y="4914899"/>
            <a:ext cx="152400" cy="228600"/>
          </a:xfrm>
          <a:custGeom>
            <a:avLst/>
            <a:gdLst>
              <a:gd name="T0" fmla="*/ 73 w 121"/>
              <a:gd name="T1" fmla="*/ 0 h 205"/>
              <a:gd name="T2" fmla="*/ 2 w 121"/>
              <a:gd name="T3" fmla="*/ 118 h 205"/>
              <a:gd name="T4" fmla="*/ 42 w 121"/>
              <a:gd name="T5" fmla="*/ 205 h 205"/>
              <a:gd name="T6" fmla="*/ 105 w 121"/>
              <a:gd name="T7" fmla="*/ 142 h 205"/>
              <a:gd name="T8" fmla="*/ 97 w 121"/>
              <a:gd name="T9" fmla="*/ 103 h 205"/>
              <a:gd name="T10" fmla="*/ 73 w 121"/>
              <a:gd name="T11" fmla="*/ 111 h 205"/>
              <a:gd name="T12" fmla="*/ 121 w 121"/>
              <a:gd name="T13" fmla="*/ 32 h 205"/>
              <a:gd name="T14" fmla="*/ 73 w 121"/>
              <a:gd name="T15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205">
                <a:moveTo>
                  <a:pt x="73" y="0"/>
                </a:moveTo>
                <a:cubicBezTo>
                  <a:pt x="58" y="46"/>
                  <a:pt x="18" y="72"/>
                  <a:pt x="2" y="118"/>
                </a:cubicBezTo>
                <a:cubicBezTo>
                  <a:pt x="8" y="163"/>
                  <a:pt x="0" y="191"/>
                  <a:pt x="42" y="205"/>
                </a:cubicBezTo>
                <a:cubicBezTo>
                  <a:pt x="69" y="186"/>
                  <a:pt x="87" y="169"/>
                  <a:pt x="105" y="142"/>
                </a:cubicBezTo>
                <a:cubicBezTo>
                  <a:pt x="102" y="129"/>
                  <a:pt x="107" y="112"/>
                  <a:pt x="97" y="103"/>
                </a:cubicBezTo>
                <a:cubicBezTo>
                  <a:pt x="91" y="97"/>
                  <a:pt x="78" y="118"/>
                  <a:pt x="73" y="111"/>
                </a:cubicBezTo>
                <a:cubicBezTo>
                  <a:pt x="59" y="90"/>
                  <a:pt x="111" y="46"/>
                  <a:pt x="121" y="32"/>
                </a:cubicBezTo>
                <a:cubicBezTo>
                  <a:pt x="110" y="25"/>
                  <a:pt x="73" y="12"/>
                  <a:pt x="73" y="0"/>
                </a:cubicBez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19" name="Text Box 1044"/>
          <p:cNvSpPr txBox="1">
            <a:spLocks noChangeArrowheads="1"/>
          </p:cNvSpPr>
          <p:nvPr/>
        </p:nvSpPr>
        <p:spPr bwMode="auto">
          <a:xfrm>
            <a:off x="2476129" y="4343400"/>
            <a:ext cx="8095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/>
              <a:t>docking</a:t>
            </a:r>
            <a:endParaRPr lang="en-US" altLang="en-US" sz="2000"/>
          </a:p>
        </p:txBody>
      </p:sp>
      <p:sp>
        <p:nvSpPr>
          <p:cNvPr id="20" name="Freeform 1045"/>
          <p:cNvSpPr/>
          <p:nvPr/>
        </p:nvSpPr>
        <p:spPr bwMode="auto">
          <a:xfrm>
            <a:off x="6565528" y="4235450"/>
            <a:ext cx="946150" cy="639763"/>
          </a:xfrm>
          <a:custGeom>
            <a:avLst/>
            <a:gdLst>
              <a:gd name="T0" fmla="*/ 17 w 596"/>
              <a:gd name="T1" fmla="*/ 72 h 403"/>
              <a:gd name="T2" fmla="*/ 17 w 596"/>
              <a:gd name="T3" fmla="*/ 253 h 403"/>
              <a:gd name="T4" fmla="*/ 33 w 596"/>
              <a:gd name="T5" fmla="*/ 324 h 403"/>
              <a:gd name="T6" fmla="*/ 104 w 596"/>
              <a:gd name="T7" fmla="*/ 388 h 403"/>
              <a:gd name="T8" fmla="*/ 151 w 596"/>
              <a:gd name="T9" fmla="*/ 403 h 403"/>
              <a:gd name="T10" fmla="*/ 411 w 596"/>
              <a:gd name="T11" fmla="*/ 388 h 403"/>
              <a:gd name="T12" fmla="*/ 459 w 596"/>
              <a:gd name="T13" fmla="*/ 372 h 403"/>
              <a:gd name="T14" fmla="*/ 553 w 596"/>
              <a:gd name="T15" fmla="*/ 293 h 403"/>
              <a:gd name="T16" fmla="*/ 585 w 596"/>
              <a:gd name="T17" fmla="*/ 198 h 403"/>
              <a:gd name="T18" fmla="*/ 514 w 596"/>
              <a:gd name="T19" fmla="*/ 9 h 403"/>
              <a:gd name="T20" fmla="*/ 395 w 596"/>
              <a:gd name="T21" fmla="*/ 25 h 403"/>
              <a:gd name="T22" fmla="*/ 380 w 596"/>
              <a:gd name="T23" fmla="*/ 48 h 403"/>
              <a:gd name="T24" fmla="*/ 356 w 596"/>
              <a:gd name="T25" fmla="*/ 64 h 403"/>
              <a:gd name="T26" fmla="*/ 309 w 596"/>
              <a:gd name="T27" fmla="*/ 190 h 403"/>
              <a:gd name="T28" fmla="*/ 277 w 596"/>
              <a:gd name="T29" fmla="*/ 182 h 403"/>
              <a:gd name="T30" fmla="*/ 261 w 596"/>
              <a:gd name="T31" fmla="*/ 159 h 403"/>
              <a:gd name="T32" fmla="*/ 214 w 596"/>
              <a:gd name="T33" fmla="*/ 143 h 403"/>
              <a:gd name="T34" fmla="*/ 206 w 596"/>
              <a:gd name="T35" fmla="*/ 56 h 403"/>
              <a:gd name="T36" fmla="*/ 159 w 596"/>
              <a:gd name="T37" fmla="*/ 40 h 403"/>
              <a:gd name="T38" fmla="*/ 80 w 596"/>
              <a:gd name="T39" fmla="*/ 48 h 403"/>
              <a:gd name="T40" fmla="*/ 17 w 596"/>
              <a:gd name="T41" fmla="*/ 7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96" h="403">
                <a:moveTo>
                  <a:pt x="17" y="72"/>
                </a:moveTo>
                <a:cubicBezTo>
                  <a:pt x="5" y="151"/>
                  <a:pt x="0" y="170"/>
                  <a:pt x="17" y="253"/>
                </a:cubicBezTo>
                <a:cubicBezTo>
                  <a:pt x="17" y="255"/>
                  <a:pt x="24" y="313"/>
                  <a:pt x="33" y="324"/>
                </a:cubicBezTo>
                <a:cubicBezTo>
                  <a:pt x="43" y="337"/>
                  <a:pt x="80" y="378"/>
                  <a:pt x="104" y="388"/>
                </a:cubicBezTo>
                <a:cubicBezTo>
                  <a:pt x="119" y="395"/>
                  <a:pt x="151" y="403"/>
                  <a:pt x="151" y="403"/>
                </a:cubicBezTo>
                <a:cubicBezTo>
                  <a:pt x="237" y="395"/>
                  <a:pt x="325" y="397"/>
                  <a:pt x="411" y="388"/>
                </a:cubicBezTo>
                <a:cubicBezTo>
                  <a:pt x="428" y="386"/>
                  <a:pt x="459" y="372"/>
                  <a:pt x="459" y="372"/>
                </a:cubicBezTo>
                <a:cubicBezTo>
                  <a:pt x="487" y="343"/>
                  <a:pt x="520" y="316"/>
                  <a:pt x="553" y="293"/>
                </a:cubicBezTo>
                <a:cubicBezTo>
                  <a:pt x="567" y="252"/>
                  <a:pt x="577" y="247"/>
                  <a:pt x="585" y="198"/>
                </a:cubicBezTo>
                <a:cubicBezTo>
                  <a:pt x="580" y="122"/>
                  <a:pt x="596" y="36"/>
                  <a:pt x="514" y="9"/>
                </a:cubicBezTo>
                <a:cubicBezTo>
                  <a:pt x="474" y="12"/>
                  <a:pt x="426" y="0"/>
                  <a:pt x="395" y="25"/>
                </a:cubicBezTo>
                <a:cubicBezTo>
                  <a:pt x="388" y="31"/>
                  <a:pt x="386" y="42"/>
                  <a:pt x="380" y="48"/>
                </a:cubicBezTo>
                <a:cubicBezTo>
                  <a:pt x="373" y="55"/>
                  <a:pt x="364" y="59"/>
                  <a:pt x="356" y="64"/>
                </a:cubicBezTo>
                <a:cubicBezTo>
                  <a:pt x="342" y="104"/>
                  <a:pt x="332" y="154"/>
                  <a:pt x="309" y="190"/>
                </a:cubicBezTo>
                <a:cubicBezTo>
                  <a:pt x="298" y="187"/>
                  <a:pt x="286" y="188"/>
                  <a:pt x="277" y="182"/>
                </a:cubicBezTo>
                <a:cubicBezTo>
                  <a:pt x="269" y="177"/>
                  <a:pt x="269" y="164"/>
                  <a:pt x="261" y="159"/>
                </a:cubicBezTo>
                <a:cubicBezTo>
                  <a:pt x="247" y="150"/>
                  <a:pt x="214" y="143"/>
                  <a:pt x="214" y="143"/>
                </a:cubicBezTo>
                <a:cubicBezTo>
                  <a:pt x="211" y="114"/>
                  <a:pt x="220" y="82"/>
                  <a:pt x="206" y="56"/>
                </a:cubicBezTo>
                <a:cubicBezTo>
                  <a:pt x="198" y="41"/>
                  <a:pt x="159" y="40"/>
                  <a:pt x="159" y="40"/>
                </a:cubicBezTo>
                <a:cubicBezTo>
                  <a:pt x="133" y="43"/>
                  <a:pt x="106" y="44"/>
                  <a:pt x="80" y="48"/>
                </a:cubicBezTo>
                <a:cubicBezTo>
                  <a:pt x="54" y="52"/>
                  <a:pt x="43" y="72"/>
                  <a:pt x="17" y="72"/>
                </a:cubicBezTo>
                <a:close/>
              </a:path>
            </a:pathLst>
          </a:custGeom>
          <a:solidFill>
            <a:srgbClr val="009999"/>
          </a:solidFill>
          <a:ln w="12700" cap="flat" cmpd="sng">
            <a:solidFill>
              <a:schemeClr val="tx1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21" name="Freeform 1046"/>
          <p:cNvSpPr/>
          <p:nvPr/>
        </p:nvSpPr>
        <p:spPr bwMode="auto">
          <a:xfrm rot="-3408654">
            <a:off x="6908428" y="4303712"/>
            <a:ext cx="152400" cy="228600"/>
          </a:xfrm>
          <a:custGeom>
            <a:avLst/>
            <a:gdLst>
              <a:gd name="T0" fmla="*/ 73 w 121"/>
              <a:gd name="T1" fmla="*/ 0 h 205"/>
              <a:gd name="T2" fmla="*/ 2 w 121"/>
              <a:gd name="T3" fmla="*/ 118 h 205"/>
              <a:gd name="T4" fmla="*/ 42 w 121"/>
              <a:gd name="T5" fmla="*/ 205 h 205"/>
              <a:gd name="T6" fmla="*/ 105 w 121"/>
              <a:gd name="T7" fmla="*/ 142 h 205"/>
              <a:gd name="T8" fmla="*/ 97 w 121"/>
              <a:gd name="T9" fmla="*/ 103 h 205"/>
              <a:gd name="T10" fmla="*/ 73 w 121"/>
              <a:gd name="T11" fmla="*/ 111 h 205"/>
              <a:gd name="T12" fmla="*/ 121 w 121"/>
              <a:gd name="T13" fmla="*/ 32 h 205"/>
              <a:gd name="T14" fmla="*/ 73 w 121"/>
              <a:gd name="T15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205">
                <a:moveTo>
                  <a:pt x="73" y="0"/>
                </a:moveTo>
                <a:cubicBezTo>
                  <a:pt x="58" y="46"/>
                  <a:pt x="18" y="72"/>
                  <a:pt x="2" y="118"/>
                </a:cubicBezTo>
                <a:cubicBezTo>
                  <a:pt x="8" y="163"/>
                  <a:pt x="0" y="191"/>
                  <a:pt x="42" y="205"/>
                </a:cubicBezTo>
                <a:cubicBezTo>
                  <a:pt x="69" y="186"/>
                  <a:pt x="87" y="169"/>
                  <a:pt x="105" y="142"/>
                </a:cubicBezTo>
                <a:cubicBezTo>
                  <a:pt x="102" y="129"/>
                  <a:pt x="107" y="112"/>
                  <a:pt x="97" y="103"/>
                </a:cubicBezTo>
                <a:cubicBezTo>
                  <a:pt x="91" y="97"/>
                  <a:pt x="78" y="118"/>
                  <a:pt x="73" y="111"/>
                </a:cubicBezTo>
                <a:cubicBezTo>
                  <a:pt x="59" y="90"/>
                  <a:pt x="111" y="46"/>
                  <a:pt x="121" y="32"/>
                </a:cubicBezTo>
                <a:cubicBezTo>
                  <a:pt x="110" y="25"/>
                  <a:pt x="73" y="12"/>
                  <a:pt x="73" y="0"/>
                </a:cubicBez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22" name="AutoShape 1047"/>
          <p:cNvSpPr>
            <a:spLocks noChangeArrowheads="1"/>
          </p:cNvSpPr>
          <p:nvPr/>
        </p:nvSpPr>
        <p:spPr bwMode="auto">
          <a:xfrm>
            <a:off x="5066928" y="4692649"/>
            <a:ext cx="1143000" cy="152400"/>
          </a:xfrm>
          <a:prstGeom prst="rightArrow">
            <a:avLst>
              <a:gd name="adj1" fmla="val 50000"/>
              <a:gd name="adj2" fmla="val 1875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 sz="2000"/>
          </a:p>
        </p:txBody>
      </p:sp>
      <p:sp>
        <p:nvSpPr>
          <p:cNvPr id="23" name="Text Box 1048"/>
          <p:cNvSpPr txBox="1">
            <a:spLocks noChangeArrowheads="1"/>
          </p:cNvSpPr>
          <p:nvPr/>
        </p:nvSpPr>
        <p:spPr bwMode="auto">
          <a:xfrm>
            <a:off x="5143129" y="4356100"/>
            <a:ext cx="7464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/>
              <a:t>scoring</a:t>
            </a:r>
            <a:endParaRPr lang="en-US" altLang="en-US" sz="2000"/>
          </a:p>
        </p:txBody>
      </p:sp>
      <p:sp>
        <p:nvSpPr>
          <p:cNvPr id="24" name="Text Box 1049"/>
          <p:cNvSpPr txBox="1">
            <a:spLocks noChangeArrowheads="1"/>
          </p:cNvSpPr>
          <p:nvPr/>
        </p:nvSpPr>
        <p:spPr bwMode="auto">
          <a:xfrm>
            <a:off x="4076329" y="5683250"/>
            <a:ext cx="55335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009999"/>
                </a:solidFill>
              </a:rPr>
              <a:t>… etc</a:t>
            </a:r>
            <a:endParaRPr lang="en-US" altLang="en-US" sz="2000">
              <a:solidFill>
                <a:srgbClr val="009999"/>
              </a:solidFill>
            </a:endParaRPr>
          </a:p>
        </p:txBody>
      </p:sp>
      <p:sp>
        <p:nvSpPr>
          <p:cNvPr id="25" name="Text Box 1050"/>
          <p:cNvSpPr txBox="1">
            <a:spLocks noChangeArrowheads="1"/>
          </p:cNvSpPr>
          <p:nvPr/>
        </p:nvSpPr>
        <p:spPr bwMode="auto">
          <a:xfrm>
            <a:off x="6387728" y="4997449"/>
            <a:ext cx="154183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/>
              <a:t>X-ray structure</a:t>
            </a:r>
            <a:endParaRPr lang="en-US" altLang="en-US" sz="2000"/>
          </a:p>
          <a:p>
            <a:r>
              <a:rPr lang="en-US" altLang="en-US" sz="2000"/>
              <a:t>&amp; </a:t>
            </a:r>
            <a:r>
              <a:rPr lang="en-US" altLang="en-US" sz="2000">
                <a:latin typeface="Symbol" panose="05050102010706020507" charset="2"/>
              </a:rPr>
              <a:t>D</a:t>
            </a:r>
            <a:r>
              <a:rPr lang="en-US" altLang="en-US" sz="2000"/>
              <a:t>G</a:t>
            </a:r>
            <a:endParaRPr lang="en-US" altLang="en-US" sz="2000"/>
          </a:p>
        </p:txBody>
      </p:sp>
      <p:sp>
        <p:nvSpPr>
          <p:cNvPr id="26" name="Title 1"/>
          <p:cNvSpPr txBox="1"/>
          <p:nvPr/>
        </p:nvSpPr>
        <p:spPr>
          <a:xfrm>
            <a:off x="35496" y="97468"/>
            <a:ext cx="345638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Lead Identification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31840" y="836712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Comic Sans MS" panose="030F0702030302020204" pitchFamily="66" charset="0"/>
              </a:rPr>
              <a:t>Docking &amp; Scoring?</a:t>
            </a: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3456384" cy="5232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IN" sz="2800" dirty="0" smtClean="0">
                <a:latin typeface="Comic Sans MS" panose="030F0702030302020204" pitchFamily="66" charset="0"/>
              </a:rPr>
              <a:t>Lead Identification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72816"/>
            <a:ext cx="4536504" cy="407364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pic>
        <p:nvPicPr>
          <p:cNvPr id="31746" name="Picture 2" descr="Image result for ligand based virtual scree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4093332" cy="410445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pic>
        <p:nvPicPr>
          <p:cNvPr id="31748" name="Picture 4" descr="Image result for ligand based virtual screen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844824"/>
            <a:ext cx="8107447" cy="41483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219" y="2060848"/>
            <a:ext cx="8618597" cy="338437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3456384" cy="5232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IN" sz="2800" dirty="0" smtClean="0">
                <a:latin typeface="Comic Sans MS" panose="030F0702030302020204" pitchFamily="66" charset="0"/>
              </a:rPr>
              <a:t>Lead Optimization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84984"/>
            <a:ext cx="3384376" cy="29969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8003775" cy="145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image3.slideserve.com/6240905/cadd-success-stories-n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9592" y="836712"/>
            <a:ext cx="6858000" cy="514350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47664" y="188640"/>
            <a:ext cx="6278640" cy="23691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852936"/>
            <a:ext cx="7969794" cy="3827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33388" y="1100138"/>
            <a:ext cx="82772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0830" y="341630"/>
            <a:ext cx="5873750" cy="365633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2" name="Content Placeholder 3" descr="images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564130" y="4363720"/>
            <a:ext cx="4015740" cy="213995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/>
          <p:cNvGrpSpPr/>
          <p:nvPr/>
        </p:nvGrpSpPr>
        <p:grpSpPr>
          <a:xfrm>
            <a:off x="179512" y="188640"/>
            <a:ext cx="8691264" cy="1114425"/>
            <a:chOff x="179512" y="188640"/>
            <a:chExt cx="8691264" cy="1114425"/>
          </a:xfrm>
        </p:grpSpPr>
        <p:pic>
          <p:nvPicPr>
            <p:cNvPr id="6" name="Picture 5" descr="biophy"/>
            <p:cNvPicPr/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956376" y="260648"/>
              <a:ext cx="914400" cy="9144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</p:pic>
        <p:pic>
          <p:nvPicPr>
            <p:cNvPr id="7" name="Picture 6" descr="madras-university-logo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9512" y="188640"/>
              <a:ext cx="850265" cy="1114425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</p:pic>
      </p:grpSp>
      <p:sp>
        <p:nvSpPr>
          <p:cNvPr id="46082" name="AutoShape 2" descr="Image result for gn ramachandr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46084" name="AutoShape 4" descr="Image result for gn ramachandr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46086" name="AutoShape 6" descr="Image result for gn ramachandr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46088" name="AutoShape 8" descr="Image result for gn ramachandran"/>
          <p:cNvSpPr>
            <a:spLocks noChangeAspect="1" noChangeArrowheads="1"/>
          </p:cNvSpPr>
          <p:nvPr/>
        </p:nvSpPr>
        <p:spPr bwMode="auto">
          <a:xfrm>
            <a:off x="155575" y="-814388"/>
            <a:ext cx="2286000" cy="17049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46090" name="AutoShape 10" descr="Image result for gn ramachandran"/>
          <p:cNvSpPr>
            <a:spLocks noChangeAspect="1" noChangeArrowheads="1"/>
          </p:cNvSpPr>
          <p:nvPr/>
        </p:nvSpPr>
        <p:spPr bwMode="auto">
          <a:xfrm>
            <a:off x="155575" y="-814388"/>
            <a:ext cx="2286000" cy="17049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46092" name="AutoShape 12" descr="Image result for gn ramachandran"/>
          <p:cNvSpPr>
            <a:spLocks noChangeAspect="1" noChangeArrowheads="1"/>
          </p:cNvSpPr>
          <p:nvPr/>
        </p:nvSpPr>
        <p:spPr bwMode="auto">
          <a:xfrm>
            <a:off x="155575" y="-814388"/>
            <a:ext cx="2286000" cy="17049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46094" name="AutoShape 14" descr="Image result for gn ramachandran"/>
          <p:cNvSpPr>
            <a:spLocks noChangeAspect="1" noChangeArrowheads="1"/>
          </p:cNvSpPr>
          <p:nvPr/>
        </p:nvSpPr>
        <p:spPr bwMode="auto">
          <a:xfrm>
            <a:off x="155575" y="-814388"/>
            <a:ext cx="2286000" cy="17049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46096" name="AutoShape 16" descr="Image result for gn ramachandran"/>
          <p:cNvSpPr>
            <a:spLocks noChangeAspect="1" noChangeArrowheads="1"/>
          </p:cNvSpPr>
          <p:nvPr/>
        </p:nvSpPr>
        <p:spPr bwMode="auto">
          <a:xfrm>
            <a:off x="155575" y="-814388"/>
            <a:ext cx="2286000" cy="17049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46098" name="AutoShape 18" descr="Image result for gn ramachandran"/>
          <p:cNvSpPr>
            <a:spLocks noChangeAspect="1" noChangeArrowheads="1"/>
          </p:cNvSpPr>
          <p:nvPr/>
        </p:nvSpPr>
        <p:spPr bwMode="auto">
          <a:xfrm>
            <a:off x="155575" y="-814388"/>
            <a:ext cx="2286000" cy="17049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46100" name="Picture 20" descr="https://farm5.staticflickr.com/4475/36910884874_7394622ffc_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938610"/>
            <a:ext cx="3475691" cy="2592288"/>
          </a:xfrm>
          <a:prstGeom prst="rect">
            <a:avLst/>
          </a:prstGeom>
          <a:noFill/>
        </p:spPr>
      </p:pic>
      <p:pic>
        <p:nvPicPr>
          <p:cNvPr id="46104" name="Picture 24" descr="Image result for gn ramachandra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8051" y="2938610"/>
            <a:ext cx="3534172" cy="2650630"/>
          </a:xfrm>
          <a:prstGeom prst="rect">
            <a:avLst/>
          </a:prstGeom>
          <a:noFill/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06896" y="1556792"/>
            <a:ext cx="7797552" cy="86409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>
              <a:defRPr/>
            </a:pPr>
            <a:br>
              <a:rPr lang="en-IN" sz="2800" b="1" dirty="0" smtClean="0">
                <a:solidFill>
                  <a:schemeClr val="dk1"/>
                </a:solidFill>
                <a:latin typeface="Comic Sans MS" panose="030F0702030302020204" pitchFamily="66" charset="0"/>
              </a:rPr>
            </a:br>
            <a:br>
              <a:rPr lang="en-IN" sz="2800" b="1" dirty="0" smtClean="0">
                <a:solidFill>
                  <a:schemeClr val="dk1"/>
                </a:solidFill>
                <a:latin typeface="Comic Sans MS" panose="030F0702030302020204" pitchFamily="66" charset="0"/>
              </a:rPr>
            </a:br>
            <a:r>
              <a:rPr lang="en-IN" sz="2800" b="1" dirty="0" smtClean="0">
                <a:solidFill>
                  <a:schemeClr val="dk1"/>
                </a:solidFill>
                <a:latin typeface="Comic Sans MS" panose="030F0702030302020204" pitchFamily="66" charset="0"/>
              </a:rPr>
              <a:t>G.N. Ramachandran</a:t>
            </a:r>
            <a:br>
              <a:rPr lang="en-IN" sz="2800" b="1" dirty="0" smtClean="0">
                <a:solidFill>
                  <a:schemeClr val="dk1"/>
                </a:solidFill>
                <a:latin typeface="Comic Sans MS" panose="030F0702030302020204" pitchFamily="66" charset="0"/>
              </a:rPr>
            </a:br>
            <a:r>
              <a:rPr lang="en-IN" sz="2800" b="1" dirty="0" smtClean="0">
                <a:solidFill>
                  <a:schemeClr val="dk1"/>
                </a:solidFill>
                <a:latin typeface="Comic Sans MS" panose="030F0702030302020204" pitchFamily="66" charset="0"/>
              </a:rPr>
              <a:t>8</a:t>
            </a:r>
            <a:r>
              <a:rPr lang="en-IN" sz="2800" b="1" baseline="30000" dirty="0" smtClean="0">
                <a:solidFill>
                  <a:schemeClr val="dk1"/>
                </a:solidFill>
                <a:latin typeface="Comic Sans MS" panose="030F0702030302020204" pitchFamily="66" charset="0"/>
              </a:rPr>
              <a:t>th</a:t>
            </a:r>
            <a:r>
              <a:rPr lang="en-IN" sz="2800" b="1" dirty="0" smtClean="0">
                <a:solidFill>
                  <a:schemeClr val="dk1"/>
                </a:solidFill>
                <a:latin typeface="Comic Sans MS" panose="030F0702030302020204" pitchFamily="66" charset="0"/>
              </a:rPr>
              <a:t> of </a:t>
            </a:r>
            <a:r>
              <a:rPr lang="en-IN" sz="2800" b="1" dirty="0" smtClean="0">
                <a:latin typeface="Comic Sans MS" panose="030F0702030302020204" pitchFamily="66" charset="0"/>
              </a:rPr>
              <a:t>October 1922 – 7</a:t>
            </a:r>
            <a:r>
              <a:rPr lang="en-IN" sz="2800" b="1" baseline="30000" dirty="0" smtClean="0">
                <a:latin typeface="Comic Sans MS" panose="030F0702030302020204" pitchFamily="66" charset="0"/>
              </a:rPr>
              <a:t>th</a:t>
            </a:r>
            <a:r>
              <a:rPr lang="en-IN" sz="2800" b="1" dirty="0" smtClean="0">
                <a:latin typeface="Comic Sans MS" panose="030F0702030302020204" pitchFamily="66" charset="0"/>
              </a:rPr>
              <a:t> of April, 2001</a:t>
            </a:r>
            <a:br>
              <a:rPr lang="en-IN" sz="2800" dirty="0" smtClean="0">
                <a:solidFill>
                  <a:schemeClr val="dk1"/>
                </a:solidFill>
                <a:latin typeface="Comic Sans MS" panose="030F0702030302020204" pitchFamily="66" charset="0"/>
              </a:rPr>
            </a:br>
            <a:br>
              <a:rPr lang="en-IN" sz="2800" dirty="0" smtClean="0">
                <a:solidFill>
                  <a:schemeClr val="dk1"/>
                </a:solidFill>
                <a:latin typeface="Comic Sans MS" panose="030F0702030302020204" pitchFamily="66" charset="0"/>
              </a:rPr>
            </a:br>
            <a:endParaRPr lang="en-IN"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Drug?</a:t>
            </a:r>
            <a:endParaRPr lang="en-IN" sz="2800" dirty="0" smtClean="0"/>
          </a:p>
          <a:p>
            <a:r>
              <a:rPr lang="en-IN" sz="2800" dirty="0" smtClean="0"/>
              <a:t>Mechanism of Action?</a:t>
            </a:r>
            <a:endParaRPr lang="en-IN" sz="2800" dirty="0" smtClean="0"/>
          </a:p>
          <a:p>
            <a:r>
              <a:rPr lang="en-IN" sz="2800" dirty="0" smtClean="0"/>
              <a:t>ADMET?</a:t>
            </a:r>
            <a:endParaRPr lang="en-IN" sz="2800" dirty="0" smtClean="0"/>
          </a:p>
          <a:p>
            <a:r>
              <a:rPr lang="en-IN" sz="2800" dirty="0" smtClean="0"/>
              <a:t>Drug Discovery?</a:t>
            </a:r>
            <a:endParaRPr lang="en-IN" sz="2800" dirty="0" smtClean="0"/>
          </a:p>
          <a:p>
            <a:r>
              <a:rPr lang="en-IN" sz="2800" i="1" dirty="0" smtClean="0"/>
              <a:t>In silico, in vitro, in vivo?</a:t>
            </a:r>
            <a:endParaRPr lang="en-IN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188640"/>
            <a:ext cx="316835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>
                <a:latin typeface="Comic Sans MS" panose="030F0702030302020204" pitchFamily="66" charset="0"/>
              </a:rPr>
              <a:t>Things to know</a:t>
            </a:r>
            <a:endParaRPr lang="en-IN" sz="28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292080" y="3717032"/>
            <a:ext cx="3563888" cy="26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5724128" y="3068960"/>
            <a:ext cx="22955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/>
              <a:t>Cyclooxygenase</a:t>
            </a:r>
            <a:r>
              <a:rPr lang="en-US" dirty="0"/>
              <a:t> (</a:t>
            </a:r>
            <a:r>
              <a:rPr lang="en-US" b="1" dirty="0"/>
              <a:t>COX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75656" y="3429000"/>
            <a:ext cx="15568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Linux Libertine" charset="0"/>
              </a:rPr>
              <a:t>Paracetamol</a:t>
            </a:r>
            <a:endParaRPr lang="en-US" b="1" i="0" u="none" strike="noStrike" dirty="0">
              <a:solidFill>
                <a:srgbClr val="000000"/>
              </a:solidFill>
              <a:effectLst/>
              <a:latin typeface="Linux Libertin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556792"/>
            <a:ext cx="2807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 smtClean="0"/>
              <a:t>Drug?</a:t>
            </a:r>
            <a:endParaRPr lang="en-IN" dirty="0" smtClean="0"/>
          </a:p>
          <a:p>
            <a:pPr marL="342900" indent="-342900">
              <a:buAutoNum type="arabicPeriod"/>
            </a:pPr>
            <a:r>
              <a:rPr lang="en-IN" dirty="0" smtClean="0"/>
              <a:t>Fever? Pain?</a:t>
            </a:r>
            <a:endParaRPr lang="en-IN" dirty="0" smtClean="0"/>
          </a:p>
          <a:p>
            <a:pPr marL="342900" indent="-342900">
              <a:buAutoNum type="arabicPeriod"/>
            </a:pPr>
            <a:r>
              <a:rPr lang="en-IN" dirty="0" smtClean="0"/>
              <a:t>Diagnosis? Medication? </a:t>
            </a:r>
            <a:endParaRPr lang="en-IN" dirty="0"/>
          </a:p>
        </p:txBody>
      </p:sp>
      <p:pic>
        <p:nvPicPr>
          <p:cNvPr id="30722" name="Picture 2" descr="Paracetamol-skeletal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077072"/>
            <a:ext cx="2095500" cy="11239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467544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N-acetyl-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-aminophenol (APAP), 	Acetaminophen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4" name="AutoShape 4" descr="Image result for paracetam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30726" name="AutoShape 6" descr="Image result for paracetam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30728" name="Picture 8" descr="Image result for paracetamo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628800"/>
            <a:ext cx="2283436" cy="1282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sp>
        <p:nvSpPr>
          <p:cNvPr id="15" name="TextBox 14"/>
          <p:cNvSpPr txBox="1"/>
          <p:nvPr/>
        </p:nvSpPr>
        <p:spPr>
          <a:xfrm>
            <a:off x="4139952" y="152400"/>
            <a:ext cx="1080120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800" dirty="0" smtClean="0">
                <a:latin typeface="Comic Sans MS" panose="030F0702030302020204" pitchFamily="66" charset="0"/>
              </a:rPr>
              <a:t>Drug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 descr="Image result for drug discovery pipeline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1520" y="1772816"/>
            <a:ext cx="8532440" cy="373554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83768" y="359078"/>
            <a:ext cx="4104456" cy="5232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IN" sz="2800" dirty="0" smtClean="0">
                <a:latin typeface="Comic Sans MS" panose="030F0702030302020204" pitchFamily="66" charset="0"/>
              </a:rPr>
              <a:t>Drug Discovery Pipeline</a:t>
            </a:r>
            <a:endParaRPr lang="en-IN" sz="28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67744" y="71046"/>
            <a:ext cx="5184576" cy="5232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>
              <a:defRPr/>
            </a:pPr>
            <a:r>
              <a:rPr lang="en-IN" sz="2800" dirty="0" smtClean="0">
                <a:latin typeface="Comic Sans MS" panose="030F0702030302020204" pitchFamily="66" charset="0"/>
              </a:rPr>
              <a:t>Computational Drug Discovery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33794" name="Picture 2" descr="Related image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7544" y="1196752"/>
            <a:ext cx="8208912" cy="525883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379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19274" y="685800"/>
            <a:ext cx="5892467" cy="5148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23870" y="399415"/>
            <a:ext cx="2952750" cy="32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590" y="3972560"/>
            <a:ext cx="2334895" cy="24542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7675" y="3857308"/>
            <a:ext cx="3452495" cy="268414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59632" y="71046"/>
            <a:ext cx="6192688" cy="5232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/>
          <a:p>
            <a:pPr>
              <a:defRPr/>
            </a:pPr>
            <a:r>
              <a:rPr lang="en-IN" sz="2800" dirty="0" smtClean="0">
                <a:latin typeface="Comic Sans MS" panose="030F0702030302020204" pitchFamily="66" charset="0"/>
              </a:rPr>
              <a:t>Proteins – Structure and Function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Image result for Protein Structure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5536" y="1124744"/>
            <a:ext cx="4104456" cy="52225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pic>
        <p:nvPicPr>
          <p:cNvPr id="1028" name="Picture 4" descr="Image result for Protein Stru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1063524"/>
            <a:ext cx="3024336" cy="526405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</Words>
  <Application>WPS Presentation</Application>
  <PresentationFormat>On-screen Show (4:3)</PresentationFormat>
  <Paragraphs>65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SimSun</vt:lpstr>
      <vt:lpstr>Wingdings</vt:lpstr>
      <vt:lpstr>Comic Sans MS</vt:lpstr>
      <vt:lpstr>Times New Roman</vt:lpstr>
      <vt:lpstr>Linux Libertine</vt:lpstr>
      <vt:lpstr>Segoe Print</vt:lpstr>
      <vt:lpstr>Arial Unicode MS</vt:lpstr>
      <vt:lpstr>Symbol</vt:lpstr>
      <vt:lpstr>Calibri</vt:lpstr>
      <vt:lpstr>Microsoft YaHei</vt:lpstr>
      <vt:lpstr>Office Theme</vt:lpstr>
      <vt:lpstr> Protein Structure Function  - Insilico Methods </vt:lpstr>
      <vt:lpstr>  G.N. Ramachandran 8th of October 1922 – 7th of April, 2001  </vt:lpstr>
      <vt:lpstr>PowerPoint 演示文稿</vt:lpstr>
      <vt:lpstr>PowerPoint 演示文稿</vt:lpstr>
      <vt:lpstr>Drug Discovery Pipeline</vt:lpstr>
      <vt:lpstr>Computational Drug Discovery</vt:lpstr>
      <vt:lpstr>PowerPoint 演示文稿</vt:lpstr>
      <vt:lpstr>PowerPoint 演示文稿</vt:lpstr>
      <vt:lpstr>Proteins – Structure and Function</vt:lpstr>
      <vt:lpstr>Homology Modelling</vt:lpstr>
      <vt:lpstr>Binding Site</vt:lpstr>
      <vt:lpstr>PowerPoint 演示文稿</vt:lpstr>
      <vt:lpstr>Lead Identification</vt:lpstr>
      <vt:lpstr>Lead Optimization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Sathya B</dc:creator>
  <cp:lastModifiedBy>Kothandan Gugan</cp:lastModifiedBy>
  <cp:revision>166</cp:revision>
  <dcterms:created xsi:type="dcterms:W3CDTF">2017-02-09T19:58:00Z</dcterms:created>
  <dcterms:modified xsi:type="dcterms:W3CDTF">2022-10-25T11:45:35Z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1033-11.2.0.11373</vt:lpwstr>
  </property>
  <property fmtid="{D5CDD505-2E9C-101B-9397-08002B2CF9AE}" pid="3" name="ICV">
    <vt:lpwstr>A5108058E3B8400EB023D1841E9D99B4</vt:lpwstr>
  </property>
</Properties>
</file>